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5"/>
  </p:notesMasterIdLst>
  <p:sldIdLst>
    <p:sldId id="418" r:id="rId3"/>
    <p:sldId id="386" r:id="rId4"/>
    <p:sldId id="445" r:id="rId5"/>
    <p:sldId id="429" r:id="rId6"/>
    <p:sldId id="460" r:id="rId7"/>
    <p:sldId id="582" r:id="rId8"/>
    <p:sldId id="583" r:id="rId9"/>
    <p:sldId id="584" r:id="rId10"/>
    <p:sldId id="585" r:id="rId11"/>
    <p:sldId id="586" r:id="rId12"/>
    <p:sldId id="587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  <p:sldId id="603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1" r:id="rId37"/>
    <p:sldId id="612" r:id="rId38"/>
    <p:sldId id="613" r:id="rId39"/>
    <p:sldId id="614" r:id="rId40"/>
    <p:sldId id="615" r:id="rId41"/>
    <p:sldId id="616" r:id="rId42"/>
    <p:sldId id="617" r:id="rId43"/>
    <p:sldId id="480" r:id="rId44"/>
    <p:sldId id="479" r:id="rId45"/>
    <p:sldId id="575" r:id="rId46"/>
    <p:sldId id="511" r:id="rId47"/>
    <p:sldId id="501" r:id="rId48"/>
    <p:sldId id="510" r:id="rId49"/>
    <p:sldId id="452" r:id="rId50"/>
    <p:sldId id="451" r:id="rId51"/>
    <p:sldId id="513" r:id="rId52"/>
    <p:sldId id="514" r:id="rId53"/>
    <p:sldId id="449" r:id="rId5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1D"/>
    <a:srgbClr val="D1EEAC"/>
    <a:srgbClr val="9AC39A"/>
    <a:srgbClr val="96A8C3"/>
    <a:srgbClr val="FFFFCC"/>
    <a:srgbClr val="009900"/>
    <a:srgbClr val="A3B8CB"/>
    <a:srgbClr val="DA724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70" autoAdjust="0"/>
  </p:normalViewPr>
  <p:slideViewPr>
    <p:cSldViewPr>
      <p:cViewPr varScale="1">
        <p:scale>
          <a:sx n="113" d="100"/>
          <a:sy n="113" d="100"/>
        </p:scale>
        <p:origin x="43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7/13/2017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01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58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93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694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976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38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860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48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27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1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146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95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38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556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918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19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69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24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65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21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896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95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946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048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542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703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915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29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80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79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59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7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13.07.2017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67.png"/><Relationship Id="rId4" Type="http://schemas.openxmlformats.org/officeDocument/2006/relationships/hyperlink" Target="http://itvdn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Рефакторинг. </a:t>
            </a:r>
            <a:r>
              <a:rPr lang="en-US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/>
            </a:r>
            <a:br>
              <a:rPr lang="en-US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</a:br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Типичные архитектурные решения и </a:t>
            </a:r>
            <a:r>
              <a:rPr lang="ru-RU" sz="2800" dirty="0" err="1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антипаттерны</a:t>
            </a:r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Синдром рефакторинга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843839"/>
            <a:ext cx="8001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Чужой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код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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Перфекционизм</a:t>
            </a: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Потому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что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могу</a:t>
            </a:r>
            <a:endParaRPr lang="uk-UA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7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Правило Парето: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20% усилий на улучшение кода и поддержания его в адекватном состоянии, должно быть достаточно, чтобы улучшить его на 80%</a:t>
            </a:r>
            <a:endParaRPr lang="en-US" sz="20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6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Рефакторинг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 –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это палка о двух концах!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074" name="Picture 2" descr="Пов’язане зображенн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93" b="90926" l="44323" r="74375">
                        <a14:foregroundMark x1="57760" y1="30833" x2="54375" y2="42685"/>
                        <a14:foregroundMark x1="62604" y1="88519" x2="62604" y2="88519"/>
                        <a14:foregroundMark x1="62813" y1="89259" x2="56042" y2="85556"/>
                        <a14:foregroundMark x1="56146" y1="86852" x2="54063" y2="85370"/>
                        <a14:backgroundMark x1="61406" y1="89074" x2="53229" y2="8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0001" r="24375" b="7499"/>
          <a:stretch/>
        </p:blipFill>
        <p:spPr bwMode="auto">
          <a:xfrm flipH="1">
            <a:off x="1087072" y="1926554"/>
            <a:ext cx="1788256" cy="260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08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Выполнение рефакторинга в </a:t>
            </a:r>
            <a:r>
              <a:rPr lang="en-US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5250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Возможности редактора кода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9150" y="1543097"/>
            <a:ext cx="5105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Добавление закрывающего символа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Разбиение строк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Отображение номеров строк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Дополнение кода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Горячие клавиши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Макросы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Форматирование кода</a:t>
            </a:r>
            <a:b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Alt+Shift+F</a:t>
            </a:r>
            <a:endParaRPr lang="ru-RU" sz="20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Выбор цветовой схемы подсветки кода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745076"/>
            <a:ext cx="3886200" cy="3441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606532"/>
            <a:ext cx="3879908" cy="34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3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Автоматическая вставка кода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487488"/>
            <a:ext cx="6096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Дополнение имен классов, методов и полей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Добавление закрывающего символа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Вставка шаблонов кода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Разбиение длинных строк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Добавление операторов импорта </a:t>
            </a:r>
            <a:b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удаление неиспользуемых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637453"/>
            <a:ext cx="5001090" cy="44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2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174740"/>
            <a:ext cx="3143689" cy="1838582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Создание методов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277" y="3220465"/>
            <a:ext cx="4525006" cy="20862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88277" y="1542843"/>
            <a:ext cx="609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Вставка каркасного кода: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реализация интерфейсов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наследование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637961"/>
            <a:ext cx="3581400" cy="43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44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Возможности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рефакторинга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82700" y="1524000"/>
            <a:ext cx="10610850" cy="655564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Простые: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Переименование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Безопасное удаление кода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Изменение сигнатуры и уровня доступа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Инкапсуляция поля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 </a:t>
            </a:r>
            <a:r>
              <a:rPr lang="ru-RU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супертипа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Перемещения: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Перемещение класса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Перемещение метода или поля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Выделение метода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Выделение интерфейса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Выделение суперкласса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Вынесение внутреннего класса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Преобразование анонимного класса </a:t>
            </a:r>
            <a:b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 внутренний</a:t>
            </a:r>
          </a:p>
        </p:txBody>
      </p:sp>
      <p:pic>
        <p:nvPicPr>
          <p:cNvPr id="15" name="Picture 2" descr="Результат пошуку зображень за запитом &quot;netbeans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5231282"/>
            <a:ext cx="2232199" cy="48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1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Переименование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67818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Старое имя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автоматически заменяется на новое </a:t>
            </a:r>
            <a:b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везде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где это необходимо, даже в комментариях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Переименовывать можно: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Классы и интерфейсы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Локальные переменные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Методы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Поля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46" y="1768475"/>
            <a:ext cx="4730004" cy="4251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167" y="2819400"/>
            <a:ext cx="4055261" cy="2209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208648" y="2149475"/>
            <a:ext cx="220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58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Безопасное удаление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505200"/>
            <a:ext cx="5695950" cy="26765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1600" y="1385800"/>
            <a:ext cx="44958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Проверка, что удаляемый код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нигде </a:t>
            </a:r>
            <a:b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больше не используется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Безопасно удалить можно: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Классы и интерфейсы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Методы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Поля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Локальные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переменные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3200" y="1570759"/>
            <a:ext cx="4730004" cy="4251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68220" y="2481044"/>
            <a:ext cx="220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101" y="3323286"/>
            <a:ext cx="4039664" cy="20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5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Изменение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сигнатур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и уровня доступа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752600"/>
            <a:ext cx="487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Добавление параметра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Удаление неиспользуемых параметров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Изменение порядка параметров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Изменение уровня доступа к методу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47932"/>
            <a:ext cx="5268759" cy="42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9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10200" y="1865312"/>
            <a:ext cx="5130300" cy="4272414"/>
            <a:chOff x="6528033" y="1828800"/>
            <a:chExt cx="5130300" cy="42724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884"/>
            <a:stretch/>
          </p:blipFill>
          <p:spPr>
            <a:xfrm>
              <a:off x="6629400" y="1828800"/>
              <a:ext cx="5028933" cy="427241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28033" y="1828800"/>
              <a:ext cx="2514600" cy="198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Инкапсуляция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1577524"/>
            <a:ext cx="6096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реализации паттерна среда может 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Создать методы для доступа к полю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Изменить его модификатор доступа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Заменить все обращения к полю на </a:t>
            </a:r>
            <a:b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вызов методов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1600200"/>
            <a:ext cx="3885548" cy="30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Перемещение класса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72041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 может быть перемещен в другой пакет </a:t>
            </a:r>
            <a:b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 изменением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всего зависимого кода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3200" y="1570759"/>
            <a:ext cx="4730004" cy="425132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943369" y="2121986"/>
            <a:ext cx="220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850236"/>
            <a:ext cx="51149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54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Перемещение метода или поля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379538"/>
            <a:ext cx="5410200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изменения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структуры наследования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Член класса может быть перемещен: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ru-RU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другой класс или интерфейс с 	изменением всего зависимого кода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uk-UA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суперкласс 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uk-UA" sz="20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подкласс 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2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Метод может быть оставлен на прежнем </a:t>
            </a:r>
            <a:b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месте, а его абстрактное описание – </a:t>
            </a:r>
            <a:b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добавлено в суперкласс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3200" y="1570759"/>
            <a:ext cx="4730004" cy="425132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943369" y="2121986"/>
            <a:ext cx="220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63623"/>
            <a:ext cx="413726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07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761832"/>
            <a:ext cx="6325483" cy="4191585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Выделение метода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89306" y="1830692"/>
            <a:ext cx="609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Избавляемся от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дублирования кода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выделенный кусок кода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помещается в 	отдельный метод и заменяется вызовом 	нового метода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18" y="4170233"/>
            <a:ext cx="3344706" cy="17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79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Выделение интерфейса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89306" y="1830692"/>
            <a:ext cx="5128266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Разделяем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программный интерфейс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реализации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создается новый интерфейс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описания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ми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указанных 	публичных методов</a:t>
            </a:r>
          </a:p>
          <a:p>
            <a:endParaRPr lang="ru-RU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добавляется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implements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 именем нового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интерфейса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3200" y="1570759"/>
            <a:ext cx="4730004" cy="42513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937776" y="3541084"/>
            <a:ext cx="220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534" y="2989128"/>
            <a:ext cx="3288386" cy="29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2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Выделение суперкласса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89306" y="1830692"/>
            <a:ext cx="512826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Генерализация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формальное объединение нескольких классов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через похожие методы</a:t>
            </a:r>
          </a:p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перенести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тело метода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в суперкласс</a:t>
            </a:r>
          </a:p>
          <a:p>
            <a:endParaRPr lang="ru-RU" sz="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Создать в суперклассе 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абстрактный метод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3200" y="1570759"/>
            <a:ext cx="4730004" cy="42513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937776" y="3726110"/>
            <a:ext cx="220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540" y="2971800"/>
            <a:ext cx="3487527" cy="312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34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 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супертипа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1134" y="1830692"/>
            <a:ext cx="512826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Изменяет код на использование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ссылок на суперкласс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там, где это </a:t>
            </a:r>
            <a:r>
              <a:rPr lang="ru-RU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возможно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ослабление зависимостей от 	конкретной реализации</a:t>
            </a:r>
          </a:p>
          <a:p>
            <a:endParaRPr lang="ru-RU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обобщение типов аргументов 	методов</a:t>
            </a:r>
          </a:p>
          <a:p>
            <a:endParaRPr lang="ru-RU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Часто используется в связке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 «Выделением суперкласса»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4796" y="1524000"/>
            <a:ext cx="4730004" cy="42513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389372" y="3839441"/>
            <a:ext cx="220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796" y="4167874"/>
            <a:ext cx="3730778" cy="19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5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Вынесение внутреннего класса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1134" y="1830692"/>
            <a:ext cx="5128266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Множество внутренних классов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усложняют поддержку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кода</a:t>
            </a:r>
          </a:p>
          <a:p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Рассмотрите возможность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оформления внутреннего класса,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как самостоятельного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4796" y="1524000"/>
            <a:ext cx="4730004" cy="42513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389372" y="4360178"/>
            <a:ext cx="220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109" y="3730122"/>
            <a:ext cx="4377565" cy="23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33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Контекстн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подсказки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1134" y="1830692"/>
            <a:ext cx="962406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Среда предлагает варианты рефакторинг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а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для выделенного фрагмента кода</a:t>
            </a:r>
          </a:p>
          <a:p>
            <a:pPr algn="just"/>
            <a:endParaRPr lang="ru-RU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Также стоит установить плагин «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Additional Java Hints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»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146989"/>
            <a:ext cx="5210902" cy="1038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154" y="4264239"/>
            <a:ext cx="567769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16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Паттерны и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антипаттерны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Типичные ошибки начинающих разработчиков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442219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паттерна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9099" y="1555983"/>
            <a:ext cx="9624066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Шаблон проектирования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или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паттерн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повторяемая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архитектурная конструкция, представляющая собой решение некоторой частной, часто возникающей проблемы проектирования</a:t>
            </a:r>
          </a:p>
          <a:p>
            <a:pPr algn="just"/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Проверенное,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зарекомендовавшее себя архитектурное решение</a:t>
            </a:r>
          </a:p>
          <a:p>
            <a:pPr algn="just"/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Как надо делать</a:t>
            </a:r>
          </a:p>
          <a:p>
            <a:pPr algn="just"/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Пример, </a:t>
            </a:r>
            <a:r>
              <a:rPr lang="ru-RU" sz="20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принцип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решения задачи, который можно использовать в различных ситуациях</a:t>
            </a:r>
          </a:p>
          <a:p>
            <a:pPr algn="just"/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Мы с ними уже встречались: инкапсуляция, интерфейс, шаблонный метод, фабрика объектов,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синглтон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648200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22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Рефакторинг.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Типичные архитектурные решения и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антипаттерны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uk-UA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Хотите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знать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больше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?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2371725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Каталог паттернов: 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http://www.oodesign.com/</a:t>
            </a:r>
          </a:p>
          <a:p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краткие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описания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основн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ых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паттернов, снабженные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UML-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диаграммами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uk-UA" sz="20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 design patterns: 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https://github.com/iluwatar/java-design-patterns</a:t>
            </a:r>
            <a:b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ы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реализациии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основных шаблонов проектирования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9363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R Tag for current URL open in your web brow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1283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250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антипаттерна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1134" y="1830692"/>
            <a:ext cx="9624066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это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распространённый подход к решению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некоторого вида часто встречающихся проблем, но являющийся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неэффективным, рискованным или непродуктивным</a:t>
            </a:r>
          </a:p>
          <a:p>
            <a:pPr algn="just"/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Как делать не надо</a:t>
            </a:r>
          </a:p>
          <a:p>
            <a:pPr algn="just"/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Рассмотрение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антипаттерна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включает в себя как неправильное решение проблемы с его признаками и последствиями, так и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пути выхода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из ситуации</a:t>
            </a:r>
          </a:p>
          <a:p>
            <a:pPr algn="just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выделяют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антипаттерны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разработки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архитектурные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управленческие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антипаттерны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среды</a:t>
            </a: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648200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37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Хотите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знать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больше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?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848661"/>
            <a:ext cx="822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Каталог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антипаттернов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http://wiki.c2.com/?AntiPatternsCatalog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описания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основн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ых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антипаттернов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 примерами и комментариями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uk-UA" sz="20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uk-UA" sz="20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 Anti-Patterns: 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http://www.odi.ch/prog/design/newbies.php</a:t>
            </a:r>
            <a:b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ы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антипаттернов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в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-коде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как следует его переписать</a:t>
            </a:r>
          </a:p>
          <a:p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Resign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Patterns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Проломы проектно-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дизориентированного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проектирования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https://dou.ua/lenta/articles/resign-patterns/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антипаттернах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доходчиво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и с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юморов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25861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R Tag for current URL open in your web brow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9175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R Tag for current URL open in your web brows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057651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76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Антипаттерны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1134" y="1830692"/>
            <a:ext cx="962406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Типичные ошибки новичков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практики программирования, которых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рекомендуется по возможности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избегать</a:t>
            </a:r>
          </a:p>
          <a:p>
            <a:endParaRPr lang="ru-RU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Могут существовать в клиентском коде, библиотеках, 	сторонних библиотеках</a:t>
            </a:r>
          </a:p>
          <a:p>
            <a:endParaRPr lang="ru-RU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Наиболее часто встречаются: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Спагетти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Дублирование кода</a:t>
            </a:r>
          </a:p>
          <a:p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«Вшивание» данных (</a:t>
            </a: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hardcoding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Программирование методом подбора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Раздувание класса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Использование исключений не по назначению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…</a:t>
            </a:r>
          </a:p>
          <a:p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15" descr="Результат пошуку зображень за запитом &quot;dislike icon&quot;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429000"/>
            <a:ext cx="3233110" cy="16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60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Спагетти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66189" y="2183226"/>
            <a:ext cx="59352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Методы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о-о-очень большого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размера</a:t>
            </a:r>
          </a:p>
          <a:p>
            <a:endParaRPr lang="ru-RU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Возникает при оценке качества программы с позиции «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Ну так программа же работает!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»</a:t>
            </a:r>
          </a:p>
          <a:p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Лечение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методы по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10-20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строк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использовать метрики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4" name="Picture 2" descr="Результат пошуку зображень за запитом &quot;спагетти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02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Дублирование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8800" y="2169111"/>
            <a:ext cx="60198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Методом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копирования </a:t>
            </a: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кусков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текста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программы, на основе однажды написанного кода можно создавать блоки, выполняющие схожие задачи</a:t>
            </a:r>
          </a:p>
          <a:p>
            <a:pPr algn="just"/>
            <a:endParaRPr lang="ru-RU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Симптомы: программа после изменения в </a:t>
            </a: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некоторых случаях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ведет себя так как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раньше</a:t>
            </a:r>
          </a:p>
          <a:p>
            <a:pPr algn="just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были изменены не все места, где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используется похожий код</a:t>
            </a:r>
          </a:p>
          <a:p>
            <a:pPr algn="just"/>
            <a:endParaRPr lang="ru-RU" sz="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Лечение: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рефакторинг «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выделение метода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»</a:t>
            </a:r>
          </a:p>
          <a:p>
            <a:pPr algn="just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дублирование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4762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44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«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Вшивание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»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данных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(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hardcoding)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00831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46490" y="1700645"/>
            <a:ext cx="60198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«Вшивание» в программный код необходимых для работы программы данных: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путь к файлу конфигурации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имя почтового сервера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название таблицы БД</a:t>
            </a:r>
          </a:p>
          <a:p>
            <a:endParaRPr lang="ru-RU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Код может работать только на машине разработчика</a:t>
            </a:r>
          </a:p>
          <a:p>
            <a:endParaRPr lang="ru-RU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Лечение: 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использовать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именованные константы</a:t>
            </a:r>
          </a:p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передавать значения как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параметры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	завести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файл конфигурации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или 	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системное свойство</a:t>
            </a:r>
          </a:p>
          <a:p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Результат пошуку зображень за запитом &quot;чип под кожей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1191"/>
            <a:ext cx="4686981" cy="26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678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Другие типичные ошибки 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00831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33800" y="1676400"/>
            <a:ext cx="76962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Программирование</a:t>
            </a:r>
            <a:r>
              <a:rPr lang="uk-UA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методом </a:t>
            </a:r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подбора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«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подгонка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»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под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ответ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подбор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параметров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последовательности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вызовов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т.п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uk-UA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</a:t>
            </a:r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аздувание</a:t>
            </a:r>
            <a:r>
              <a:rPr lang="uk-UA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класса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класс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, на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который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возложено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слишком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много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обязанностей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US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исключений не по назначению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- выход из блока с помощью брошенного исключения и т.п.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US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Сломанный </a:t>
            </a:r>
            <a:r>
              <a:rPr lang="ru-RU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диспатч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изменения в классе приводят к ошибкам работы клиентов</a:t>
            </a:r>
          </a:p>
          <a:p>
            <a:pPr algn="just"/>
            <a:endParaRPr lang="en-US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Некорректные данные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работа программы зависит от исходных данных, нет валидации</a:t>
            </a:r>
          </a:p>
          <a:p>
            <a:pPr algn="just"/>
            <a:endParaRPr lang="en-US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Тип-самозванец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выполнение разных операторов в зависимости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от значения поля</a:t>
            </a:r>
          </a:p>
        </p:txBody>
      </p:sp>
      <p:pic>
        <p:nvPicPr>
          <p:cNvPr id="3076" name="Picture 4" descr="Результат пошуку зображень за запитом &quot;ошибка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r="13200"/>
          <a:stretch/>
        </p:blipFill>
        <p:spPr bwMode="auto">
          <a:xfrm flipH="1">
            <a:off x="990600" y="1769262"/>
            <a:ext cx="2628374" cy="280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288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Тип-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самозванец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00831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52600"/>
            <a:ext cx="5334000" cy="3543300"/>
          </a:xfrm>
          <a:prstGeom prst="rect">
            <a:avLst/>
          </a:prstGeom>
        </p:spPr>
      </p:pic>
      <p:pic>
        <p:nvPicPr>
          <p:cNvPr id="3074" name="Picture 2" descr="Результат пошуку зображень за запитом &quot;волк в овечьей шкуре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81392"/>
            <a:ext cx="2744018" cy="20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5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Тип-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самозванец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лечение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00831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074" name="Picture 2" descr="Результат пошуку зображень за запитом &quot;волк в овечьей шкуре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81392"/>
            <a:ext cx="2744018" cy="20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740714"/>
            <a:ext cx="4267200" cy="43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7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Особенности создания классов </a:t>
            </a:r>
            <a:endParaRPr lang="en-US" sz="32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611709" y="2133600"/>
            <a:ext cx="8968581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Понятие о рефакторинге 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Выполнение рефакторинга в 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Паттерны и 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антипаттерны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  <a:b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Типичные ошибки начинающих разработчиков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Другие типичные ошибки 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00831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0" y="1809703"/>
            <a:ext cx="7391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Фиктивная</a:t>
            </a:r>
            <a:r>
              <a:rPr lang="uk-UA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реализация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недостаток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языковых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средств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для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отображения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всех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условий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ограничений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uk-UA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Недостаточная инициализация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объект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создается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в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несколько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этапов</a:t>
            </a:r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US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интерфейса как хранилища констант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«пачка» глобальных констант в виде интерфейса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US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Несогласованное удаление объекта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многократно освобождаемые ресурсы</a:t>
            </a:r>
          </a:p>
          <a:p>
            <a:pPr algn="just"/>
            <a:endParaRPr lang="ru-RU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ru-RU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ru-RU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ru-RU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ru-RU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US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 еще множество других опасных </a:t>
            </a:r>
            <a:r>
              <a:rPr lang="ru-RU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антипаттернов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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4" descr="Результат пошуку зображень за запитом &quot;ошибка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r="13200"/>
          <a:stretch/>
        </p:blipFill>
        <p:spPr bwMode="auto">
          <a:xfrm flipH="1">
            <a:off x="990600" y="1905000"/>
            <a:ext cx="2628374" cy="280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75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73" y="2937343"/>
            <a:ext cx="1978153" cy="2536768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Возможности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рефакторинга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0" y="1517892"/>
            <a:ext cx="57277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Среда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может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помочь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 </a:t>
            </a: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поиске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некотор</a:t>
            </a: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b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типичных ошибок!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5" name="Picture 2" descr="Результат пошуку зображень за запитом &quot;netbeans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250" y="5298203"/>
            <a:ext cx="2232199" cy="48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951" y="1699384"/>
            <a:ext cx="3706498" cy="33313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016455" y="4843244"/>
            <a:ext cx="1676400" cy="153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2489297"/>
            <a:ext cx="2677651" cy="1417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326" y="2219551"/>
            <a:ext cx="2957607" cy="3972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" y="4177647"/>
            <a:ext cx="4048125" cy="13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28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Рефакторинг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.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Паттерны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0199" y="23622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Рефакторинг кода</a:t>
            </a: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Реализация шаблонов проектирования</a:t>
            </a: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53400" y="1990026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834387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Рефакторинг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.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Паттерны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69100"/>
            <a:ext cx="8542399" cy="486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0700" y="1600200"/>
            <a:ext cx="91059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рефакторинг?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Приведите примеры методов рефакторинга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 возможности рефакторинга предлагает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шаблон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проектирования?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антипаттерны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Приведите примеры паттернов и 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антипаттернов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84314" y="3743325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Обработка ошибок и исключений. Отладка, тестирование и профилирование 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866900" y="2743200"/>
            <a:ext cx="8458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Понятие о рефакторинге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рефакторинга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12116"/>
            <a:ext cx="9677400" cy="365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Рефакторинг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или переработка кода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процесс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изменения внутренней структуры программы,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затрагивающий её внешнего поведения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имеющий целью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сделать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код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более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простым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логичным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понятн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основе рефакторинга лежит последовательность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небольших эквивалентных преобразований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Рефакторинг следует отличать от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оптимизации производительности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реинжиниринга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648200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Признаки плохого кода (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code smells)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600" y="1520057"/>
            <a:ext cx="9677400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дублирование кода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длинные методы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большие классы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длинные списки параметров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«жадные» функции – </a:t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методы, которые чрезмерно обращаются к данным другого объекта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избыточные временные переменные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классы данных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сгруппированные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данные</a:t>
            </a:r>
          </a:p>
        </p:txBody>
      </p:sp>
      <p:pic>
        <p:nvPicPr>
          <p:cNvPr id="3" name="Picture 2" descr="Результат пошуку зображень за запитом &quot;dislike icon&quot;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740127"/>
            <a:ext cx="4000500" cy="209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07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Еще немного о рефакторинге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04519" y="1494439"/>
            <a:ext cx="9677400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Неотъемлем</a:t>
            </a:r>
            <a:r>
              <a:rPr lang="uk-UA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ая</a:t>
            </a:r>
            <a:r>
              <a:rPr lang="uk-UA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часть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цикла разработки ПО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Автоматическое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юнит-тестирование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 убедиться, что рефакторинг не разрушил существующую функциональность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предназначен для исправления ошибок и добавления новой функциональности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Выполняется для улучшения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понятности кода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или изменения его структуры, удаления «мёртвого кода» - для того, чтобы в будущем его было легче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поддерживать и развивать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Каждый отдельный шаг может показаться элементарным, но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совокупный эффект 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малых изменений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состоянии радикально улучшить проект</a:t>
            </a:r>
          </a:p>
        </p:txBody>
      </p:sp>
      <p:pic>
        <p:nvPicPr>
          <p:cNvPr id="2050" name="Picture 2" descr="Результат пошуку зображень за запитом &quot;quality to quantity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7"/>
          <a:stretch/>
        </p:blipFill>
        <p:spPr bwMode="auto">
          <a:xfrm flipH="1">
            <a:off x="7151562" y="4675789"/>
            <a:ext cx="4964238" cy="14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/>
          <p:cNvSpPr/>
          <p:nvPr/>
        </p:nvSpPr>
        <p:spPr>
          <a:xfrm>
            <a:off x="9818562" y="5229489"/>
            <a:ext cx="381000" cy="685800"/>
          </a:xfrm>
          <a:prstGeom prst="rightArrow">
            <a:avLst/>
          </a:prstGeom>
          <a:solidFill>
            <a:srgbClr val="D04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5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рефакторинга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6363" y="1379538"/>
            <a:ext cx="10363200" cy="840230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Изменение сигнатуры метода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Change Method Signature)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Инкапсуляция поля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Encapsulate Field)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Выделение класса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Extract Class)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Выделение интерфейса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Extract Interface)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Выделение локальной переменной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Extract Local Variable)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Выделение метода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Extract Method)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Генерализация типа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Generalize Type)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Встраивание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Inline)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Введение фабрики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Introduce Factory)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Введение параметра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Introduce Parameter)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Подъём метода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Pull Up Method)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Спуск метода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Push Down Method)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Переименование метода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Rename Method)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Перемещение метода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Move Method)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Замена условного оператора полиморфизмом 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Replace Conditional with Polymorphism)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Замена наследования делегированием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Replace Inheritance with Delegation)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Замена кода типа подклассами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Replace Type Code with Subclasses)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90242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39911</TotalTime>
  <Words>1757</Words>
  <Application>Microsoft Office PowerPoint</Application>
  <PresentationFormat>Широкоэкранный</PresentationFormat>
  <Paragraphs>547</Paragraphs>
  <Slides>52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1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1844</cp:revision>
  <dcterms:created xsi:type="dcterms:W3CDTF">2010-11-10T13:30:04Z</dcterms:created>
  <dcterms:modified xsi:type="dcterms:W3CDTF">2017-07-13T10:56:35Z</dcterms:modified>
</cp:coreProperties>
</file>